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진수(학부생-정보보안암호수학과)" initials="김정" lastIdx="1" clrIdx="0">
    <p:extLst>
      <p:ext uri="{19B8F6BF-5375-455C-9EA6-DF929625EA0E}">
        <p15:presenceInfo xmlns:p15="http://schemas.microsoft.com/office/powerpoint/2012/main" userId="S::kjsa0528@kookmin.kr::bdcfc355-6b9f-49f1-b933-fcba862a3c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7466C-E893-E74E-83A2-9A9AEE2EC6C5}" v="104" dt="2021-02-18T12:23:41.7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9"/>
    <p:restoredTop sz="94662"/>
  </p:normalViewPr>
  <p:slideViewPr>
    <p:cSldViewPr snapToGrid="0" snapToObjects="1">
      <p:cViewPr varScale="1">
        <p:scale>
          <a:sx n="84" d="100"/>
          <a:sy n="84" d="100"/>
        </p:scale>
        <p:origin x="1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9T10:56:01.40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D5A13-B84B-564D-9AAE-5DAFC1FB0527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931D3-35FD-0B4E-BFA9-509BF8988A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563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931D3-35FD-0B4E-BFA9-509BF8988A3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98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931D3-35FD-0B4E-BFA9-509BF8988A3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073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73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968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4987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2065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3324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7534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4824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9574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243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083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680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286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03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669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109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285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590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54B5D96-5700-4A44-92E8-1B8D1CB8506B}" type="datetimeFigureOut">
              <a:rPr kumimoji="1" lang="ko-Kore-KR" altLang="en-US" smtClean="0"/>
              <a:t>2021. 2. 18.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F9477-A901-DA4A-B9A3-E715741EB2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080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F782F-8129-4D40-9777-507CA9358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OOXML </a:t>
            </a:r>
            <a:r>
              <a:rPr kumimoji="1" lang="ko-KR" altLang="en-US" dirty="0"/>
              <a:t>구조분석</a:t>
            </a:r>
            <a:br>
              <a:rPr kumimoji="1" lang="en-US" altLang="ko-KR" dirty="0"/>
            </a:b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89EBA3-321B-8447-A175-DF2D471D35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ore-KR" altLang="en-US" sz="4400" dirty="0">
                <a:solidFill>
                  <a:srgbClr val="FFFF00"/>
                </a:solidFill>
              </a:rPr>
              <a:t>김진수</a:t>
            </a:r>
            <a:endParaRPr kumimoji="1" lang="ko-Kore-KR" alt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74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D02C37-551F-0442-87B9-24A7AD71E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4970" y="279382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ko-Kore-KR" sz="6000" dirty="0"/>
              <a:t>OOXML </a:t>
            </a:r>
            <a:r>
              <a:rPr kumimoji="1" lang="ko-KR" altLang="en-US" sz="6000" dirty="0" err="1"/>
              <a:t>파싱해보기</a:t>
            </a:r>
            <a:endParaRPr kumimoji="1" lang="en-US" altLang="en-US" sz="6000" dirty="0"/>
          </a:p>
        </p:txBody>
      </p:sp>
      <p:pic>
        <p:nvPicPr>
          <p:cNvPr id="25" name="내용 개체 틀 24" descr="텍스트, 노트북, 스크린샷, 검은색이(가) 표시된 사진&#10;&#10;자동 생성된 설명">
            <a:extLst>
              <a:ext uri="{FF2B5EF4-FFF2-40B4-BE49-F238E27FC236}">
                <a16:creationId xmlns:a16="http://schemas.microsoft.com/office/drawing/2014/main" id="{B16C815B-FC0C-584D-94B4-81A889F7CC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3187" r="-1" b="4062"/>
          <a:stretch/>
        </p:blipFill>
        <p:spPr>
          <a:xfrm>
            <a:off x="564121" y="1519722"/>
            <a:ext cx="10679141" cy="48353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79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노트북, 검은색이(가) 표시된 사진&#10;&#10;자동 생성된 설명">
            <a:extLst>
              <a:ext uri="{FF2B5EF4-FFF2-40B4-BE49-F238E27FC236}">
                <a16:creationId xmlns:a16="http://schemas.microsoft.com/office/drawing/2014/main" id="{33EDEC5B-EE06-8344-9820-6EB90CEAB2E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422" r="-1" b="8686"/>
          <a:stretch/>
        </p:blipFill>
        <p:spPr>
          <a:xfrm>
            <a:off x="1469629" y="715547"/>
            <a:ext cx="8953707" cy="5069887"/>
          </a:xfrm>
        </p:spPr>
      </p:pic>
    </p:spTree>
    <p:extLst>
      <p:ext uri="{BB962C8B-B14F-4D97-AF65-F5344CB8AC3E}">
        <p14:creationId xmlns:p14="http://schemas.microsoft.com/office/powerpoint/2010/main" val="390362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노트북, 검은색이(가) 표시된 사진&#10;&#10;자동 생성된 설명">
            <a:extLst>
              <a:ext uri="{FF2B5EF4-FFF2-40B4-BE49-F238E27FC236}">
                <a16:creationId xmlns:a16="http://schemas.microsoft.com/office/drawing/2014/main" id="{BE3E2555-DAA9-2B49-878A-A0FBA2E233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-138" b="7936"/>
          <a:stretch/>
        </p:blipFill>
        <p:spPr>
          <a:xfrm>
            <a:off x="1099751" y="574357"/>
            <a:ext cx="9278689" cy="5332173"/>
          </a:xfrm>
        </p:spPr>
      </p:pic>
    </p:spTree>
    <p:extLst>
      <p:ext uri="{BB962C8B-B14F-4D97-AF65-F5344CB8AC3E}">
        <p14:creationId xmlns:p14="http://schemas.microsoft.com/office/powerpoint/2010/main" val="397253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검은색, 열기이(가) 표시된 사진&#10;&#10;자동 생성된 설명">
            <a:extLst>
              <a:ext uri="{FF2B5EF4-FFF2-40B4-BE49-F238E27FC236}">
                <a16:creationId xmlns:a16="http://schemas.microsoft.com/office/drawing/2014/main" id="{D51CDA60-A4A9-2641-83E0-AB51948B813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51" b="7819"/>
          <a:stretch/>
        </p:blipFill>
        <p:spPr>
          <a:xfrm>
            <a:off x="1272746" y="689928"/>
            <a:ext cx="9137676" cy="5278386"/>
          </a:xfrm>
        </p:spPr>
      </p:pic>
    </p:spTree>
    <p:extLst>
      <p:ext uri="{BB962C8B-B14F-4D97-AF65-F5344CB8AC3E}">
        <p14:creationId xmlns:p14="http://schemas.microsoft.com/office/powerpoint/2010/main" val="64000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노트북, 검은색이(가) 표시된 사진&#10;&#10;자동 생성된 설명">
            <a:extLst>
              <a:ext uri="{FF2B5EF4-FFF2-40B4-BE49-F238E27FC236}">
                <a16:creationId xmlns:a16="http://schemas.microsoft.com/office/drawing/2014/main" id="{3E77CA9D-9691-D644-B6C6-FE1CC97C941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84" b="8455"/>
          <a:stretch/>
        </p:blipFill>
        <p:spPr>
          <a:xfrm>
            <a:off x="1544594" y="706279"/>
            <a:ext cx="8906935" cy="5101398"/>
          </a:xfrm>
        </p:spPr>
      </p:pic>
    </p:spTree>
    <p:extLst>
      <p:ext uri="{BB962C8B-B14F-4D97-AF65-F5344CB8AC3E}">
        <p14:creationId xmlns:p14="http://schemas.microsoft.com/office/powerpoint/2010/main" val="1320297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모니터, 노트북이(가) 표시된 사진&#10;&#10;자동 생성된 설명">
            <a:extLst>
              <a:ext uri="{FF2B5EF4-FFF2-40B4-BE49-F238E27FC236}">
                <a16:creationId xmlns:a16="http://schemas.microsoft.com/office/drawing/2014/main" id="{A82BD959-4D91-B140-A121-245FAB5FC0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8006"/>
          <a:stretch/>
        </p:blipFill>
        <p:spPr>
          <a:xfrm>
            <a:off x="1292516" y="802221"/>
            <a:ext cx="9135482" cy="5253557"/>
          </a:xfrm>
        </p:spPr>
      </p:pic>
    </p:spTree>
    <p:extLst>
      <p:ext uri="{BB962C8B-B14F-4D97-AF65-F5344CB8AC3E}">
        <p14:creationId xmlns:p14="http://schemas.microsoft.com/office/powerpoint/2010/main" val="3015359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컴퓨터이(가) 표시된 사진&#10;&#10;자동 생성된 설명">
            <a:extLst>
              <a:ext uri="{FF2B5EF4-FFF2-40B4-BE49-F238E27FC236}">
                <a16:creationId xmlns:a16="http://schemas.microsoft.com/office/drawing/2014/main" id="{30433EB1-84BB-4B41-89D9-3D939610DFA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-416" b="7023"/>
          <a:stretch/>
        </p:blipFill>
        <p:spPr>
          <a:xfrm>
            <a:off x="1068389" y="704427"/>
            <a:ext cx="9369424" cy="542205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8593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검은색, 컴퓨터이(가) 표시된 사진&#10;&#10;자동 생성된 설명">
            <a:extLst>
              <a:ext uri="{FF2B5EF4-FFF2-40B4-BE49-F238E27FC236}">
                <a16:creationId xmlns:a16="http://schemas.microsoft.com/office/drawing/2014/main" id="{B47D0F81-2284-324A-B178-6F460DD8883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7637"/>
          <a:stretch/>
        </p:blipFill>
        <p:spPr>
          <a:xfrm>
            <a:off x="1508760" y="797689"/>
            <a:ext cx="8938904" cy="5161152"/>
          </a:xfrm>
        </p:spPr>
      </p:pic>
    </p:spTree>
    <p:extLst>
      <p:ext uri="{BB962C8B-B14F-4D97-AF65-F5344CB8AC3E}">
        <p14:creationId xmlns:p14="http://schemas.microsoft.com/office/powerpoint/2010/main" val="154890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BF7301-00A2-3E4B-945C-6760E091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ore-KR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ppt1</a:t>
            </a:r>
            <a:r>
              <a:rPr kumimoji="1" lang="ko-KR" alt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과 </a:t>
            </a:r>
            <a:r>
              <a:rPr kumimoji="1" lang="en-US" altLang="ko-KR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ppt2 </a:t>
            </a:r>
            <a:r>
              <a:rPr kumimoji="1" lang="ko-KR" alt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의 차이점</a:t>
            </a:r>
            <a:endParaRPr kumimoji="1" lang="en-US" altLang="en-US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5A63B7-7216-7C44-8E81-0F1D32C12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593" t="3236" r="1703" b="17141"/>
          <a:stretch/>
        </p:blipFill>
        <p:spPr>
          <a:xfrm>
            <a:off x="5658941" y="197574"/>
            <a:ext cx="4709957" cy="4133535"/>
          </a:xfrm>
          <a:prstGeom prst="rect">
            <a:avLst/>
          </a:prstGeom>
          <a:effectLst/>
        </p:spPr>
      </p:pic>
      <p:sp>
        <p:nvSpPr>
          <p:cNvPr id="42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17B09-D9E1-B84D-965F-39B21F28CF4C}"/>
              </a:ext>
            </a:extLst>
          </p:cNvPr>
          <p:cNvSpPr txBox="1"/>
          <p:nvPr/>
        </p:nvSpPr>
        <p:spPr>
          <a:xfrm>
            <a:off x="5553492" y="4528683"/>
            <a:ext cx="9517753" cy="225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kumimoji="1" lang="en-US" altLang="en-US" dirty="0" err="1">
                <a:latin typeface="+mj-lt"/>
                <a:ea typeface="+mj-ea"/>
                <a:cs typeface="+mj-cs"/>
              </a:rPr>
              <a:t>위에</a:t>
            </a:r>
            <a:r>
              <a:rPr kumimoji="1" lang="en-US" altLang="ko-KR" dirty="0"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dirty="0">
                <a:latin typeface="+mj-lt"/>
                <a:ea typeface="+mj-ea"/>
                <a:cs typeface="+mj-cs"/>
              </a:rPr>
              <a:t>폴더는 </a:t>
            </a:r>
            <a:r>
              <a:rPr kumimoji="1" lang="en-US" altLang="ko-KR" dirty="0">
                <a:latin typeface="+mj-lt"/>
                <a:ea typeface="+mj-ea"/>
                <a:cs typeface="+mj-cs"/>
              </a:rPr>
              <a:t>ppt1.pptx</a:t>
            </a:r>
            <a:r>
              <a:rPr kumimoji="1" lang="ko-KR" altLang="en-US" dirty="0">
                <a:latin typeface="+mj-lt"/>
                <a:ea typeface="+mj-ea"/>
                <a:cs typeface="+mj-cs"/>
              </a:rPr>
              <a:t> 파일</a:t>
            </a:r>
            <a:r>
              <a:rPr kumimoji="1" lang="en-US" altLang="ko-KR" dirty="0">
                <a:latin typeface="+mj-lt"/>
                <a:ea typeface="+mj-ea"/>
                <a:cs typeface="+mj-cs"/>
              </a:rPr>
              <a:t>,</a:t>
            </a:r>
            <a:r>
              <a:rPr kumimoji="1" lang="ko-KR" altLang="en-US" dirty="0">
                <a:latin typeface="+mj-lt"/>
                <a:ea typeface="+mj-ea"/>
                <a:cs typeface="+mj-cs"/>
              </a:rPr>
              <a:t> 밑에 폴더가 </a:t>
            </a:r>
            <a:r>
              <a:rPr kumimoji="1" lang="en-US" altLang="ko-KR" dirty="0">
                <a:latin typeface="+mj-lt"/>
                <a:ea typeface="+mj-ea"/>
                <a:cs typeface="+mj-cs"/>
              </a:rPr>
              <a:t>ppt2 </a:t>
            </a:r>
            <a:r>
              <a:rPr kumimoji="1" lang="ko-KR" altLang="en-US" dirty="0">
                <a:latin typeface="+mj-lt"/>
                <a:ea typeface="+mj-ea"/>
                <a:cs typeface="+mj-cs"/>
              </a:rPr>
              <a:t>입니다</a:t>
            </a:r>
            <a:r>
              <a:rPr kumimoji="1" lang="en-US" altLang="ko-KR" dirty="0"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kumimoji="1" lang="en-US" altLang="ko-KR" dirty="0">
                <a:latin typeface="+mj-lt"/>
                <a:ea typeface="+mj-ea"/>
                <a:cs typeface="+mj-cs"/>
              </a:rPr>
              <a:t>Slide2.xml</a:t>
            </a:r>
            <a:r>
              <a:rPr kumimoji="1" lang="ko-KR" altLang="en-US" dirty="0">
                <a:latin typeface="+mj-lt"/>
                <a:ea typeface="+mj-ea"/>
                <a:cs typeface="+mj-cs"/>
              </a:rPr>
              <a:t> 이 위에 </a:t>
            </a:r>
            <a:r>
              <a:rPr kumimoji="1" lang="en-US" altLang="ko-KR" dirty="0">
                <a:latin typeface="+mj-lt"/>
                <a:ea typeface="+mj-ea"/>
                <a:cs typeface="+mj-cs"/>
              </a:rPr>
              <a:t>ppt1</a:t>
            </a:r>
            <a:r>
              <a:rPr kumimoji="1" lang="ko-KR" altLang="en-US" dirty="0">
                <a:latin typeface="+mj-lt"/>
                <a:ea typeface="+mj-ea"/>
                <a:cs typeface="+mj-cs"/>
              </a:rPr>
              <a:t> 파일에는 없고 아래 </a:t>
            </a:r>
            <a:r>
              <a:rPr kumimoji="1" lang="en-US" altLang="ko-KR" dirty="0">
                <a:latin typeface="+mj-lt"/>
                <a:ea typeface="+mj-ea"/>
                <a:cs typeface="+mj-cs"/>
              </a:rPr>
              <a:t>ppt2 </a:t>
            </a:r>
            <a:r>
              <a:rPr kumimoji="1" lang="ko-KR" altLang="en-US" dirty="0">
                <a:latin typeface="+mj-lt"/>
                <a:ea typeface="+mj-ea"/>
                <a:cs typeface="+mj-cs"/>
              </a:rPr>
              <a:t>파일에는 </a:t>
            </a:r>
            <a:endParaRPr kumimoji="1" lang="en-US" altLang="ko-KR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kumimoji="1" lang="ko-KR" altLang="en-US" dirty="0">
                <a:latin typeface="+mj-lt"/>
                <a:ea typeface="+mj-ea"/>
                <a:cs typeface="+mj-cs"/>
              </a:rPr>
              <a:t>있다는 차이점을 확인해 볼 수 있었습니다</a:t>
            </a:r>
            <a:r>
              <a:rPr kumimoji="1" lang="en-US" altLang="ko-KR" dirty="0">
                <a:latin typeface="+mj-lt"/>
                <a:ea typeface="+mj-ea"/>
                <a:cs typeface="+mj-cs"/>
              </a:rPr>
              <a:t>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kumimoji="1" lang="ko-KR" altLang="en-US" dirty="0">
                <a:latin typeface="+mj-lt"/>
                <a:ea typeface="+mj-ea"/>
                <a:cs typeface="+mj-cs"/>
              </a:rPr>
              <a:t> </a:t>
            </a:r>
            <a:endParaRPr kumimoji="1" lang="en-US" altLang="ko-KR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ko-Kore-KR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ko-Kore-KR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ko-Kore-KR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ko-Kore-KR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ko-Kore-KR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ko-Kore-KR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ko-Kore-KR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ko-Kore-KR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ko-Kore-KR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ko-Kore-KR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ko-Kore-KR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kumimoji="1" lang="en-US" alt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4703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A1682A-39EC-5841-A89C-FD45C282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rgbClr val="FFFFFF"/>
                </a:solidFill>
              </a:rPr>
              <a:t>OOXML</a:t>
            </a:r>
            <a:br>
              <a:rPr kumimoji="1" lang="en-US" altLang="ko-Kore-KR" dirty="0">
                <a:solidFill>
                  <a:srgbClr val="FFFFFF"/>
                </a:solidFill>
              </a:rPr>
            </a:br>
            <a:r>
              <a:rPr kumimoji="1" lang="ko-KR" altLang="en-US" dirty="0">
                <a:solidFill>
                  <a:srgbClr val="FFFFFF"/>
                </a:solidFill>
              </a:rPr>
              <a:t>파악하기</a:t>
            </a:r>
            <a:endParaRPr kumimoji="1" lang="ko-Kore-KR" altLang="en-US" dirty="0">
              <a:solidFill>
                <a:srgbClr val="FFFFFF"/>
              </a:solidFill>
            </a:endParaRP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8E635795-7BC0-FB41-B3B2-A5CBD284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911" y="863600"/>
            <a:ext cx="6934389" cy="57785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sz="2600" dirty="0"/>
              <a:t> </a:t>
            </a:r>
            <a:r>
              <a:rPr lang="en-US" altLang="ko-Kore-KR" sz="3200" b="1" dirty="0">
                <a:solidFill>
                  <a:schemeClr val="tx2"/>
                </a:solidFill>
              </a:rPr>
              <a:t>XML </a:t>
            </a:r>
          </a:p>
          <a:p>
            <a:pPr marL="0" indent="0">
              <a:buNone/>
            </a:pPr>
            <a:r>
              <a:rPr lang="ko-KR" altLang="en-US" dirty="0"/>
              <a:t>       </a:t>
            </a:r>
            <a:r>
              <a:rPr lang="en-US" altLang="ko-KR" sz="2300" dirty="0"/>
              <a:t>1.</a:t>
            </a:r>
            <a:r>
              <a:rPr lang="ko-KR" altLang="en-US" sz="2300" dirty="0"/>
              <a:t> 정의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  <a:r>
              <a:rPr lang="ko-KR" altLang="en-US" dirty="0"/>
              <a:t> </a:t>
            </a:r>
            <a:r>
              <a:rPr lang="en" altLang="ko-Kore-KR" dirty="0"/>
              <a:t>Extensible markup language</a:t>
            </a:r>
            <a:r>
              <a:rPr lang="ko-KR" altLang="en-US" dirty="0"/>
              <a:t>의 약자로  해석하자면 확장</a:t>
            </a:r>
            <a:r>
              <a:rPr lang="en-US" altLang="ko-KR" dirty="0"/>
              <a:t> 			</a:t>
            </a:r>
            <a:r>
              <a:rPr lang="ko-KR" altLang="en-US" dirty="0"/>
              <a:t>될 수 있는 표기 언어로 </a:t>
            </a:r>
            <a:r>
              <a:rPr lang="en" altLang="ko-Kore-KR" dirty="0"/>
              <a:t>W3</a:t>
            </a:r>
            <a:r>
              <a:rPr lang="en-US" altLang="ko-Kore-KR" dirty="0"/>
              <a:t>C</a:t>
            </a:r>
            <a:r>
              <a:rPr lang="ko-KR" altLang="en-US" dirty="0"/>
              <a:t>가 인간과 응용프로그램 또는 </a:t>
            </a:r>
            <a:r>
              <a:rPr lang="en-US" altLang="ko-KR" dirty="0"/>
              <a:t>			</a:t>
            </a:r>
            <a:r>
              <a:rPr lang="ko-KR" altLang="en-US" dirty="0"/>
              <a:t>응용프로그램간에 정보를 쉽게 교환하기 위해서 개발한 </a:t>
            </a:r>
            <a:r>
              <a:rPr lang="en-US" altLang="ko-KR" dirty="0"/>
              <a:t>				</a:t>
            </a:r>
            <a:r>
              <a:rPr lang="ko-KR" altLang="en-US" dirty="0"/>
              <a:t>데이터 교환 포맷입니다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 </a:t>
            </a:r>
            <a:r>
              <a:rPr lang="en-US" altLang="ko-KR" sz="2300" dirty="0"/>
              <a:t>2.</a:t>
            </a:r>
            <a:r>
              <a:rPr lang="ko-KR" altLang="en-US" sz="2300" dirty="0"/>
              <a:t> 특징 </a:t>
            </a:r>
            <a:endParaRPr lang="en-US" altLang="ko-KR" sz="2300" dirty="0"/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ko-KR" altLang="en-US" dirty="0">
                <a:solidFill>
                  <a:srgbClr val="FF0000"/>
                </a:solidFill>
              </a:rPr>
              <a:t>표준성</a:t>
            </a:r>
            <a:r>
              <a:rPr lang="ko-KR" altLang="en-US" dirty="0"/>
              <a:t> </a:t>
            </a:r>
            <a:r>
              <a:rPr lang="en-US" altLang="ko-KR" dirty="0"/>
              <a:t>:   w3c</a:t>
            </a:r>
            <a:r>
              <a:rPr lang="ko-KR" altLang="en-US" dirty="0"/>
              <a:t>에서 표준화를 주도하며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sgml</a:t>
            </a:r>
            <a:r>
              <a:rPr lang="ko-KR" altLang="en-US" dirty="0"/>
              <a:t>과 </a:t>
            </a: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en-US" altLang="ko-KR" dirty="0"/>
              <a:t>						</a:t>
            </a:r>
            <a:r>
              <a:rPr lang="ko-KR" altLang="en-US" dirty="0"/>
              <a:t>한계를 극복하기 위하여 만든 표준 인터넷 언어입니다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ko-KR" altLang="en-US" dirty="0" err="1">
                <a:solidFill>
                  <a:srgbClr val="FF0000"/>
                </a:solidFill>
              </a:rPr>
              <a:t>분리성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  <a:r>
              <a:rPr lang="ko-KR" altLang="en-US" dirty="0"/>
              <a:t>표현과 내용이 완전히 분리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xml</a:t>
            </a:r>
            <a:r>
              <a:rPr lang="ko-KR" altLang="en-US" dirty="0"/>
              <a:t>문서는 데이터 </a:t>
            </a:r>
            <a:r>
              <a:rPr lang="en-US" altLang="ko-KR" dirty="0"/>
              <a:t>					</a:t>
            </a:r>
            <a:r>
              <a:rPr lang="ko-KR" altLang="en-US" dirty="0"/>
              <a:t>구조와 내용을 기술하고 있으며</a:t>
            </a:r>
            <a:r>
              <a:rPr lang="en-US" altLang="ko-KR" dirty="0"/>
              <a:t>,</a:t>
            </a:r>
            <a:r>
              <a:rPr lang="ko-KR" altLang="en-US" dirty="0"/>
              <a:t> 스타일 시트를 </a:t>
            </a:r>
            <a:r>
              <a:rPr lang="en-US" altLang="ko-KR" dirty="0"/>
              <a:t>					</a:t>
            </a:r>
            <a:r>
              <a:rPr lang="ko-KR" altLang="en-US" dirty="0"/>
              <a:t>이용하여 다양한 방식으로 데이터를 표현합니다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ko-KR" altLang="en-US" dirty="0">
                <a:solidFill>
                  <a:srgbClr val="FF0000"/>
                </a:solidFill>
              </a:rPr>
              <a:t>단순성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호환성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xml</a:t>
            </a:r>
            <a:r>
              <a:rPr lang="ko-KR" altLang="en-US" dirty="0"/>
              <a:t>문서는 텍스트로 되어있기 때문에 </a:t>
            </a:r>
            <a:r>
              <a:rPr lang="en-US" altLang="ko-KR" dirty="0"/>
              <a:t>							   </a:t>
            </a:r>
            <a:r>
              <a:rPr lang="ko-KR" altLang="en-US" dirty="0"/>
              <a:t>하드웨어나 소프트웨어에 의존하지 </a:t>
            </a:r>
            <a:r>
              <a:rPr lang="en-US" altLang="ko-KR" dirty="0"/>
              <a:t>							   </a:t>
            </a:r>
            <a:r>
              <a:rPr lang="ko-KR" altLang="en-US" dirty="0"/>
              <a:t>않고 읽어 들일</a:t>
            </a:r>
            <a:r>
              <a:rPr lang="en-US" altLang="ko-KR" dirty="0"/>
              <a:t> </a:t>
            </a:r>
            <a:r>
              <a:rPr lang="ko-KR" altLang="en-US" dirty="0"/>
              <a:t>수 있다는 장점을 가지고 </a:t>
            </a:r>
            <a:r>
              <a:rPr lang="en-US" altLang="ko-KR" dirty="0"/>
              <a:t>						   </a:t>
            </a:r>
            <a:r>
              <a:rPr lang="ko-KR" altLang="en-US" dirty="0"/>
              <a:t>있으며</a:t>
            </a:r>
            <a:r>
              <a:rPr lang="en-US" altLang="ko-KR" dirty="0"/>
              <a:t>,</a:t>
            </a:r>
            <a:r>
              <a:rPr lang="ko-KR" altLang="en-US" dirty="0"/>
              <a:t> 이러한 특징은 다양한 </a:t>
            </a:r>
            <a:r>
              <a:rPr lang="en-US" altLang="ko-KR" dirty="0"/>
              <a:t>								   </a:t>
            </a:r>
            <a:r>
              <a:rPr lang="ko-KR" altLang="en-US" dirty="0"/>
              <a:t>시스템 간에 상호작용을 중계하는데 </a:t>
            </a:r>
            <a:r>
              <a:rPr lang="en-US" altLang="ko-KR" dirty="0"/>
              <a:t>xml</a:t>
            </a:r>
            <a:r>
              <a:rPr lang="ko-KR" altLang="en-US" dirty="0"/>
              <a:t>을 </a:t>
            </a:r>
            <a:r>
              <a:rPr lang="en-US" altLang="ko-KR" dirty="0"/>
              <a:t>						   </a:t>
            </a:r>
            <a:r>
              <a:rPr lang="ko-KR" altLang="en-US" dirty="0"/>
              <a:t>이용될 수 있게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ko-KR" altLang="en-US" dirty="0">
                <a:solidFill>
                  <a:srgbClr val="FF0000"/>
                </a:solidFill>
              </a:rPr>
              <a:t>수용성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  html</a:t>
            </a:r>
            <a:r>
              <a:rPr lang="ko-KR" altLang="en-US" dirty="0"/>
              <a:t>과 같이 현재 인터넷에서 가장 많이 사용되고 있는 </a:t>
            </a:r>
            <a:r>
              <a:rPr lang="en-US" altLang="ko-KR" dirty="0"/>
              <a:t>				http</a:t>
            </a:r>
            <a:r>
              <a:rPr lang="ko-KR" altLang="en-US" dirty="0"/>
              <a:t> 프로토콜을 이용하여 전달할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ko-KR" altLang="en-US" dirty="0">
                <a:solidFill>
                  <a:srgbClr val="FF0000"/>
                </a:solidFill>
              </a:rPr>
              <a:t>확장성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  xml</a:t>
            </a:r>
            <a:r>
              <a:rPr lang="ko-KR" altLang="en-US" dirty="0"/>
              <a:t>은 확장성 있는 태그를 사용하고 있음으로써</a:t>
            </a:r>
            <a:r>
              <a:rPr lang="en-US" altLang="ko-KR" dirty="0"/>
              <a:t>,</a:t>
            </a:r>
            <a:r>
              <a:rPr lang="ko-KR" altLang="en-US" dirty="0"/>
              <a:t> 어떤 </a:t>
            </a:r>
            <a:r>
              <a:rPr lang="en-US" altLang="ko-KR" dirty="0"/>
              <a:t>				</a:t>
            </a:r>
            <a:r>
              <a:rPr lang="ko-KR" altLang="en-US" dirty="0"/>
              <a:t>분야의 데이터도 정확하게 기술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ko-KR" altLang="en-US" dirty="0">
                <a:solidFill>
                  <a:srgbClr val="FF0000"/>
                </a:solidFill>
              </a:rPr>
              <a:t>정확성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  xml </a:t>
            </a:r>
            <a:r>
              <a:rPr lang="ko-KR" altLang="en-US" dirty="0"/>
              <a:t>문서의 경우 의미가 있는 태그를 사용함으로써 </a:t>
            </a:r>
            <a:r>
              <a:rPr lang="en-US" altLang="ko-KR" dirty="0"/>
              <a:t>					</a:t>
            </a:r>
            <a:r>
              <a:rPr lang="ko-KR" altLang="en-US" dirty="0"/>
              <a:t>원하는 데이터를 쉽게 찾을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1615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09B59C-EB70-E240-A876-034D23E0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rgbClr val="FFFFFF"/>
                </a:solidFill>
              </a:rPr>
              <a:t>OOXML</a:t>
            </a:r>
            <a:br>
              <a:rPr kumimoji="1" lang="en-US" altLang="ko-Kore-KR" dirty="0">
                <a:solidFill>
                  <a:srgbClr val="FFFFFF"/>
                </a:solidFill>
              </a:rPr>
            </a:br>
            <a:r>
              <a:rPr kumimoji="1" lang="ko-KR" altLang="en-US" dirty="0">
                <a:solidFill>
                  <a:srgbClr val="FFFFFF"/>
                </a:solidFill>
              </a:rPr>
              <a:t>파악하기</a:t>
            </a:r>
            <a:endParaRPr kumimoji="1" lang="ko-Kore-KR" altLang="en-US" dirty="0">
              <a:solidFill>
                <a:srgbClr val="FFFFFF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5150C2-5565-A045-8D5A-FB26462F1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ore-KR" sz="2700" b="1" dirty="0">
                <a:solidFill>
                  <a:schemeClr val="tx2"/>
                </a:solidFill>
              </a:rPr>
              <a:t>Xml </a:t>
            </a:r>
            <a:r>
              <a:rPr lang="ko-Kore-KR" altLang="en-US" sz="2700" b="1" dirty="0">
                <a:solidFill>
                  <a:schemeClr val="tx2"/>
                </a:solidFill>
              </a:rPr>
              <a:t>장점</a:t>
            </a:r>
            <a:endParaRPr lang="en-US" altLang="ko-Kore-KR" sz="27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ore-KR" dirty="0"/>
              <a:t>	1</a:t>
            </a:r>
            <a:r>
              <a:rPr lang="en-US" altLang="ko-KR" dirty="0"/>
              <a:t>.</a:t>
            </a:r>
            <a:r>
              <a:rPr lang="ko-KR" altLang="en-US" dirty="0"/>
              <a:t>   </a:t>
            </a:r>
            <a:r>
              <a:rPr lang="ko-Kore-KR" altLang="en-US" dirty="0"/>
              <a:t>텍스트로</a:t>
            </a:r>
            <a:r>
              <a:rPr lang="ko-KR" altLang="en-US" dirty="0"/>
              <a:t> 이뤄져 있기 때문에 어떤 </a:t>
            </a:r>
            <a:r>
              <a:rPr lang="en-US" altLang="ko-KR" dirty="0"/>
              <a:t>					</a:t>
            </a:r>
            <a:r>
              <a:rPr lang="ko-KR" altLang="en-US" dirty="0"/>
              <a:t>시스템이든 지간에 읽어 들입니다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2.</a:t>
            </a:r>
            <a:r>
              <a:rPr lang="ko-KR" altLang="en-US" dirty="0"/>
              <a:t>   문서 자체가 정보와 구조를 포함하고 있기 </a:t>
            </a:r>
            <a:r>
              <a:rPr lang="en-US" altLang="ko-KR" dirty="0"/>
              <a:t>			</a:t>
            </a:r>
            <a:r>
              <a:rPr lang="ko-KR" altLang="en-US" dirty="0"/>
              <a:t>때문에 사람이 읽어도 그 안의 데이터의 </a:t>
            </a:r>
            <a:r>
              <a:rPr lang="en-US" altLang="ko-KR" dirty="0"/>
              <a:t>			</a:t>
            </a:r>
            <a:r>
              <a:rPr lang="ko-KR" altLang="en-US" dirty="0"/>
              <a:t>의미를 </a:t>
            </a:r>
            <a:r>
              <a:rPr lang="en-US" altLang="ko-KR" dirty="0"/>
              <a:t>	</a:t>
            </a:r>
            <a:r>
              <a:rPr lang="ko-KR" altLang="en-US" dirty="0"/>
              <a:t>파악할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3.</a:t>
            </a:r>
            <a:r>
              <a:rPr lang="ko-KR" altLang="en-US" dirty="0"/>
              <a:t>    </a:t>
            </a:r>
            <a:r>
              <a:rPr lang="en-US" altLang="ko-KR" dirty="0"/>
              <a:t>Html</a:t>
            </a:r>
            <a:r>
              <a:rPr lang="ko-KR" altLang="en-US" dirty="0" err="1"/>
              <a:t>처럼</a:t>
            </a:r>
            <a:r>
              <a:rPr lang="ko-KR" altLang="en-US" dirty="0"/>
              <a:t> 쉬우면서도 </a:t>
            </a:r>
            <a:r>
              <a:rPr lang="en-US" altLang="ko-KR" dirty="0" err="1"/>
              <a:t>sgml</a:t>
            </a:r>
            <a:r>
              <a:rPr lang="ko-KR" altLang="en-US" dirty="0"/>
              <a:t>의 기능을 </a:t>
            </a:r>
            <a:r>
              <a:rPr lang="en-US" altLang="ko-KR" dirty="0"/>
              <a:t>				</a:t>
            </a:r>
            <a:r>
              <a:rPr lang="ko-KR" altLang="en-US" dirty="0"/>
              <a:t>갖습니다</a:t>
            </a:r>
            <a:r>
              <a:rPr lang="en-US" altLang="ko-KR" dirty="0"/>
              <a:t>.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사용하기 쉬우면서 데이터를 </a:t>
            </a:r>
            <a:r>
              <a:rPr lang="en-US" altLang="ko-KR" dirty="0"/>
              <a:t>			</a:t>
            </a:r>
            <a:r>
              <a:rPr lang="ko-KR" altLang="en-US" dirty="0"/>
              <a:t>정의하고 표현이 가능하고 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4.</a:t>
            </a:r>
            <a:r>
              <a:rPr lang="ko-KR" altLang="en-US" dirty="0"/>
              <a:t>   확장성 있는 </a:t>
            </a:r>
            <a:r>
              <a:rPr lang="en-US" altLang="ko-KR" dirty="0"/>
              <a:t>markup language</a:t>
            </a:r>
            <a:r>
              <a:rPr lang="ko-KR" altLang="en-US" dirty="0"/>
              <a:t>로 데이터를 </a:t>
            </a:r>
            <a:r>
              <a:rPr lang="en-US" altLang="ko-KR" dirty="0"/>
              <a:t>		</a:t>
            </a:r>
            <a:r>
              <a:rPr lang="ko-KR" altLang="en-US" dirty="0"/>
              <a:t>정의하는 태그를 마음대로 지정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5. </a:t>
            </a:r>
            <a:r>
              <a:rPr lang="ko-KR" altLang="en-US" dirty="0"/>
              <a:t>  새로운 </a:t>
            </a:r>
            <a:r>
              <a:rPr lang="en-US" altLang="ko-KR" dirty="0"/>
              <a:t>markup language</a:t>
            </a:r>
            <a:r>
              <a:rPr lang="ko-KR" altLang="en-US" dirty="0" err="1"/>
              <a:t>를</a:t>
            </a:r>
            <a:r>
              <a:rPr lang="ko-KR" altLang="en-US" dirty="0"/>
              <a:t> 만들</a:t>
            </a:r>
            <a:r>
              <a:rPr lang="en-US" altLang="ko-KR" dirty="0"/>
              <a:t> </a:t>
            </a:r>
            <a:r>
              <a:rPr lang="ko-KR" altLang="en-US" dirty="0"/>
              <a:t>수 </a:t>
            </a:r>
            <a:r>
              <a:rPr lang="en-US" altLang="ko-KR" dirty="0"/>
              <a:t>				</a:t>
            </a:r>
            <a:r>
              <a:rPr lang="ko-KR" altLang="en-US" dirty="0"/>
              <a:t>있습니다</a:t>
            </a:r>
            <a:r>
              <a:rPr lang="en-US" altLang="ko-KR" dirty="0"/>
              <a:t>.</a:t>
            </a:r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856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6AB4C53-9F6A-CF48-8FC8-CC869940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rgbClr val="FFFFFF"/>
                </a:solidFill>
              </a:rPr>
              <a:t>OOXML</a:t>
            </a:r>
            <a:br>
              <a:rPr kumimoji="1" lang="en-US" altLang="ko-Kore-KR" dirty="0">
                <a:solidFill>
                  <a:srgbClr val="FFFFFF"/>
                </a:solidFill>
              </a:rPr>
            </a:br>
            <a:r>
              <a:rPr kumimoji="1" lang="ko-KR" altLang="en-US" dirty="0">
                <a:solidFill>
                  <a:srgbClr val="FFFFFF"/>
                </a:solidFill>
              </a:rPr>
              <a:t>파악하기</a:t>
            </a:r>
            <a:endParaRPr lang="ko-Kore-KR" altLang="en-US" dirty="0">
              <a:solidFill>
                <a:srgbClr val="FFFFFF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8AA063-774B-2D42-A2E1-76AA01D28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62" y="3811595"/>
            <a:ext cx="5919503" cy="2772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+mn-ea"/>
                <a:ea typeface="+mn-ea"/>
              </a:rPr>
              <a:t>워드 </a:t>
            </a:r>
            <a:r>
              <a:rPr lang="ko-KR" altLang="en-US" dirty="0" err="1">
                <a:latin typeface="+mn-ea"/>
                <a:ea typeface="+mn-ea"/>
              </a:rPr>
              <a:t>프로세싱</a:t>
            </a:r>
            <a:r>
              <a:rPr lang="ko-KR" altLang="en-US" dirty="0">
                <a:latin typeface="+mn-ea"/>
                <a:ea typeface="+mn-ea"/>
              </a:rPr>
              <a:t> 문서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스프레드 시트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프레젠테이션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차트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다이어그램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도형 및 기타 그래픽 자료를 포함하여 </a:t>
            </a:r>
            <a:r>
              <a:rPr lang="en" altLang="ko-Kore-KR" dirty="0">
                <a:latin typeface="+mn-ea"/>
                <a:ea typeface="+mn-ea"/>
              </a:rPr>
              <a:t>Office </a:t>
            </a:r>
            <a:r>
              <a:rPr lang="ko-KR" altLang="en-US" dirty="0">
                <a:latin typeface="+mn-ea"/>
                <a:ea typeface="+mn-ea"/>
              </a:rPr>
              <a:t>문서를 위한 </a:t>
            </a:r>
            <a:r>
              <a:rPr lang="en" altLang="ko-Kore-KR" dirty="0">
                <a:latin typeface="+mn-ea"/>
                <a:ea typeface="+mn-ea"/>
              </a:rPr>
              <a:t>XML </a:t>
            </a:r>
            <a:r>
              <a:rPr lang="ko-KR" altLang="en-US" dirty="0">
                <a:latin typeface="+mn-ea"/>
                <a:ea typeface="+mn-ea"/>
              </a:rPr>
              <a:t>기반 형식이 바로 </a:t>
            </a:r>
            <a:r>
              <a:rPr lang="en-US" altLang="ko-KR" dirty="0">
                <a:latin typeface="+mn-ea"/>
                <a:ea typeface="+mn-ea"/>
              </a:rPr>
              <a:t>OOXML</a:t>
            </a:r>
            <a:r>
              <a:rPr lang="ko-KR" altLang="en-US" dirty="0">
                <a:latin typeface="+mn-ea"/>
                <a:ea typeface="+mn-ea"/>
              </a:rPr>
              <a:t>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  <a:ea typeface="+mn-ea"/>
              </a:rPr>
              <a:t>이 사양은 마이크로소프트에서 개발하여 </a:t>
            </a:r>
            <a:r>
              <a:rPr lang="en-US" altLang="ko-KR" dirty="0">
                <a:latin typeface="+mn-ea"/>
                <a:ea typeface="+mn-ea"/>
              </a:rPr>
              <a:t>2006</a:t>
            </a:r>
            <a:r>
              <a:rPr lang="ko-KR" altLang="en-US" dirty="0">
                <a:latin typeface="+mn-ea"/>
                <a:ea typeface="+mn-ea"/>
              </a:rPr>
              <a:t>년 </a:t>
            </a:r>
            <a:r>
              <a:rPr lang="en-US" altLang="ko-KR" dirty="0">
                <a:latin typeface="+mn-ea"/>
                <a:ea typeface="+mn-ea"/>
              </a:rPr>
              <a:t>ECMA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INTERNATIONAL</a:t>
            </a:r>
            <a:r>
              <a:rPr lang="ko-KR" altLang="en-US" dirty="0">
                <a:latin typeface="+mn-ea"/>
                <a:ea typeface="+mn-ea"/>
              </a:rPr>
              <a:t>에서 </a:t>
            </a:r>
            <a:r>
              <a:rPr lang="en-US" altLang="ko-KR" dirty="0">
                <a:latin typeface="+mn-ea"/>
                <a:ea typeface="+mn-ea"/>
              </a:rPr>
              <a:t>ECMA</a:t>
            </a:r>
            <a:r>
              <a:rPr lang="en" altLang="ko-Kore-KR" dirty="0">
                <a:latin typeface="+mn-ea"/>
                <a:ea typeface="+mn-ea"/>
              </a:rPr>
              <a:t> 376</a:t>
            </a:r>
            <a:r>
              <a:rPr lang="ko-KR" altLang="en-US" dirty="0" err="1">
                <a:latin typeface="+mn-ea"/>
                <a:ea typeface="+mn-ea"/>
              </a:rPr>
              <a:t>으로</a:t>
            </a:r>
            <a:r>
              <a:rPr lang="ko-KR" altLang="en-US" dirty="0">
                <a:latin typeface="+mn-ea"/>
                <a:ea typeface="+mn-ea"/>
              </a:rPr>
              <a:t> 채택해서 몇 차례 업그레이드 되어 지금까지도 사용되어지고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ore-KR" altLang="en-US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DCAF79F-E27E-3447-815F-C88A75D73C86}"/>
              </a:ext>
            </a:extLst>
          </p:cNvPr>
          <p:cNvSpPr/>
          <p:nvPr/>
        </p:nvSpPr>
        <p:spPr>
          <a:xfrm>
            <a:off x="5259172" y="70471"/>
            <a:ext cx="5106873" cy="35687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br>
              <a:rPr kumimoji="1" lang="en-US" altLang="ko-Kore-KR" dirty="0">
                <a:solidFill>
                  <a:schemeClr val="tx1"/>
                </a:solidFill>
              </a:rPr>
            </a:br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          </a:t>
            </a:r>
            <a:r>
              <a:rPr kumimoji="1" lang="en-US" altLang="ko-Kore-KR" dirty="0">
                <a:solidFill>
                  <a:schemeClr val="bg1"/>
                </a:solidFill>
              </a:rPr>
              <a:t>OOXML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BC9C560-1DAB-744C-81E0-7B8F4249D565}"/>
              </a:ext>
            </a:extLst>
          </p:cNvPr>
          <p:cNvSpPr/>
          <p:nvPr/>
        </p:nvSpPr>
        <p:spPr>
          <a:xfrm>
            <a:off x="6096000" y="274320"/>
            <a:ext cx="2595779" cy="2146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</a:rPr>
              <a:t>XML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461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15D02D5-A892-7647-A5CC-27BC6C9B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OOXML</a:t>
            </a:r>
            <a:br>
              <a:rPr lang="en-US" altLang="ko-KR" sz="4400" dirty="0">
                <a:solidFill>
                  <a:schemeClr val="bg1"/>
                </a:solidFill>
              </a:rPr>
            </a:br>
            <a:r>
              <a:rPr lang="ko-KR" altLang="ko-Kore-KR" sz="4400" dirty="0">
                <a:solidFill>
                  <a:schemeClr val="bg1"/>
                </a:solidFill>
              </a:rPr>
              <a:t>파</a:t>
            </a:r>
            <a:r>
              <a:rPr lang="ko-KR" altLang="en-US" sz="4400" dirty="0">
                <a:solidFill>
                  <a:schemeClr val="bg1"/>
                </a:solidFill>
              </a:rPr>
              <a:t>일 </a:t>
            </a:r>
            <a:r>
              <a:rPr lang="ko-KR" altLang="ko-Kore-KR" sz="4400" dirty="0">
                <a:solidFill>
                  <a:schemeClr val="bg1"/>
                </a:solidFill>
              </a:rPr>
              <a:t>구조</a:t>
            </a:r>
            <a:br>
              <a:rPr lang="en-US" altLang="ko-KR" sz="4400" dirty="0">
                <a:solidFill>
                  <a:schemeClr val="bg1"/>
                </a:solidFill>
              </a:rPr>
            </a:br>
            <a:r>
              <a:rPr lang="ko-KR" altLang="en-US" sz="4400" dirty="0">
                <a:solidFill>
                  <a:schemeClr val="bg1"/>
                </a:solidFill>
              </a:rPr>
              <a:t>알아보기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B42B3EA-8743-A540-BCEF-AF3F172EBEA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04109" y="651820"/>
            <a:ext cx="5919503" cy="5304138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indent="0">
              <a:buNone/>
            </a:pPr>
            <a:endParaRPr lang="en" altLang="ko-Kore-KR" sz="2200" b="1" dirty="0"/>
          </a:p>
          <a:p>
            <a:r>
              <a:rPr lang="en" altLang="ko-Kore-KR" b="1" dirty="0" err="1"/>
              <a:t>Content_Types.xml</a:t>
            </a:r>
            <a:r>
              <a:rPr lang="en" altLang="ko-Kore-KR" b="1" dirty="0"/>
              <a:t> </a:t>
            </a:r>
            <a:endParaRPr lang="en" altLang="ko-Kore-KR" dirty="0"/>
          </a:p>
          <a:p>
            <a:pPr>
              <a:lnSpc>
                <a:spcPct val="120000"/>
              </a:lnSpc>
              <a:spcBef>
                <a:spcPts val="2200"/>
              </a:spcBef>
            </a:pPr>
            <a:r>
              <a:rPr lang="ko-KR" altLang="en-US" baseline="30000" dirty="0"/>
              <a:t>모든 </a:t>
            </a:r>
            <a:r>
              <a:rPr lang="en" altLang="ko-Kore-KR" baseline="30000" dirty="0"/>
              <a:t>office open xml </a:t>
            </a:r>
            <a:r>
              <a:rPr lang="ko-KR" altLang="en-US" baseline="30000" dirty="0"/>
              <a:t>형식 문서의 루트에는 </a:t>
            </a:r>
            <a:r>
              <a:rPr lang="en" altLang="ko-Kore-KR" baseline="30000" dirty="0"/>
              <a:t>Content </a:t>
            </a:r>
            <a:r>
              <a:rPr lang="en" altLang="ko-Kore-KR" baseline="30000" dirty="0" err="1"/>
              <a:t>types.xml</a:t>
            </a:r>
            <a:r>
              <a:rPr lang="en" altLang="ko-Kore-KR" baseline="30000" dirty="0"/>
              <a:t> </a:t>
            </a:r>
            <a:r>
              <a:rPr lang="ko-KR" altLang="en-US" baseline="30000" dirty="0"/>
              <a:t>파트가 있습니다</a:t>
            </a:r>
            <a:r>
              <a:rPr lang="en-US" altLang="ko-KR" baseline="30000" dirty="0"/>
              <a:t>. </a:t>
            </a:r>
            <a:r>
              <a:rPr lang="ko-KR" altLang="en-US" baseline="30000" dirty="0"/>
              <a:t>이 </a:t>
            </a:r>
            <a:r>
              <a:rPr lang="en" altLang="ko-Kore-KR" baseline="30000" dirty="0" err="1"/>
              <a:t>Content_Types.xml</a:t>
            </a:r>
            <a:r>
              <a:rPr lang="en" altLang="ko-Kore-KR" baseline="30000" dirty="0"/>
              <a:t> </a:t>
            </a:r>
            <a:r>
              <a:rPr lang="ko-KR" altLang="en-US" baseline="30000" dirty="0"/>
              <a:t>파트는 문서에 포함된 고유한 형식의 모든 파트를 식별하는 용도로 사용됩니다</a:t>
            </a:r>
            <a:r>
              <a:rPr lang="en-US" altLang="ko-KR" baseline="30000" dirty="0"/>
              <a:t>. </a:t>
            </a:r>
            <a:r>
              <a:rPr lang="ko-KR" altLang="en-US" baseline="30000" dirty="0"/>
              <a:t>각 파트는 이 파트에 나열된 형식으로 만들어져야 합니다</a:t>
            </a:r>
            <a:r>
              <a:rPr lang="en-US" altLang="ko-KR" baseline="30000" dirty="0"/>
              <a:t>. </a:t>
            </a:r>
            <a:r>
              <a:rPr lang="ko-KR" altLang="en-US" baseline="30000" dirty="0"/>
              <a:t>응용 프로그램이 문서를 렌더링할 때 파트를 어떻게 사용해야 할지 알 수 있도록 파트의 형식은 식별 가능해야 합니다</a:t>
            </a:r>
            <a:r>
              <a:rPr lang="en-US" altLang="ko-KR" baseline="30000" dirty="0"/>
              <a:t>. </a:t>
            </a:r>
            <a:r>
              <a:rPr lang="ko-KR" altLang="en-US" baseline="30000" dirty="0"/>
              <a:t>또한 사용자도 이러한 형식을 통해 파트의 용도와 사용 방법을 파악할 수 있습니다</a:t>
            </a:r>
            <a:r>
              <a:rPr lang="en-US" altLang="ko-KR" baseline="30000" dirty="0"/>
              <a:t>.</a:t>
            </a:r>
          </a:p>
          <a:p>
            <a:pPr>
              <a:lnSpc>
                <a:spcPct val="170000"/>
              </a:lnSpc>
            </a:pPr>
            <a:r>
              <a:rPr lang="en" altLang="ko-Kore-KR" sz="2800" b="1" baseline="30000" dirty="0" err="1"/>
              <a:t>docProps</a:t>
            </a:r>
            <a:r>
              <a:rPr lang="en" altLang="ko-Kore-KR" sz="2800" b="1" baseline="30000" dirty="0"/>
              <a:t> </a:t>
            </a:r>
            <a:r>
              <a:rPr lang="ko-KR" altLang="en-US" sz="2800" b="1" baseline="30000" dirty="0"/>
              <a:t>폴더 </a:t>
            </a:r>
            <a:endParaRPr lang="ko-KR" altLang="en-US" sz="2800" baseline="30000" dirty="0"/>
          </a:p>
          <a:p>
            <a:pPr>
              <a:lnSpc>
                <a:spcPct val="120000"/>
              </a:lnSpc>
            </a:pPr>
            <a:r>
              <a:rPr lang="ko-KR" altLang="en-US" baseline="30000" dirty="0"/>
              <a:t>문서 속성이 세 가지 논리 </a:t>
            </a:r>
            <a:r>
              <a:rPr lang="en" altLang="ko-Kore-KR" baseline="30000" dirty="0"/>
              <a:t>XML </a:t>
            </a:r>
            <a:r>
              <a:rPr lang="ko-KR" altLang="en-US" baseline="30000" dirty="0"/>
              <a:t>파트로 구분되어 </a:t>
            </a:r>
            <a:r>
              <a:rPr lang="en" altLang="ko-Kore-KR" baseline="30000" dirty="0" err="1"/>
              <a:t>docProps</a:t>
            </a:r>
            <a:r>
              <a:rPr lang="en" altLang="ko-Kore-KR" baseline="30000" dirty="0"/>
              <a:t> </a:t>
            </a:r>
            <a:r>
              <a:rPr lang="ko-KR" altLang="en-US" baseline="30000" dirty="0"/>
              <a:t>하위 폴더에 저장되어 있습니다</a:t>
            </a:r>
            <a:r>
              <a:rPr lang="en-US" altLang="ko-KR" baseline="30000" dirty="0"/>
              <a:t>. </a:t>
            </a:r>
            <a:r>
              <a:rPr lang="ko-KR" altLang="en-US" baseline="30000" dirty="0"/>
              <a:t>따라서 항상 동일한 위치에 있고 다른 문서 콘텐츠와 섞이지 않으므로 쉽게 액세스할 수 있습니다</a:t>
            </a:r>
            <a:r>
              <a:rPr lang="en-US" altLang="ko-KR" baseline="30000" dirty="0"/>
              <a:t>.</a:t>
            </a:r>
          </a:p>
          <a:p>
            <a:r>
              <a:rPr lang="en" altLang="ko-Kore-KR" sz="2800" b="1" baseline="30000" dirty="0" err="1"/>
              <a:t>core.xml</a:t>
            </a:r>
            <a:r>
              <a:rPr lang="en" altLang="ko-Kore-KR" sz="2800" b="1" baseline="30000" dirty="0"/>
              <a:t> </a:t>
            </a:r>
            <a:endParaRPr lang="en" altLang="ko-Kore-KR" sz="2800" baseline="30000" dirty="0"/>
          </a:p>
          <a:p>
            <a:pPr>
              <a:lnSpc>
                <a:spcPct val="120000"/>
              </a:lnSpc>
            </a:pPr>
            <a:r>
              <a:rPr lang="en" altLang="ko-Kore-KR" baseline="30000" dirty="0"/>
              <a:t>caramel </a:t>
            </a:r>
            <a:r>
              <a:rPr lang="ko-KR" altLang="en-US" baseline="30000" dirty="0"/>
              <a:t>파트를 열고 앞서 입력한 속성이 여기에 표시되는지 확인합니다</a:t>
            </a:r>
            <a:r>
              <a:rPr lang="en-US" altLang="ko-KR" baseline="30000" dirty="0"/>
              <a:t>. </a:t>
            </a:r>
            <a:r>
              <a:rPr lang="en" altLang="ko-Kore-KR" baseline="30000" dirty="0" err="1"/>
              <a:t>core.xml</a:t>
            </a:r>
            <a:r>
              <a:rPr lang="en" altLang="ko-Kore-KR" baseline="30000" dirty="0"/>
              <a:t> </a:t>
            </a:r>
            <a:r>
              <a:rPr lang="ko-KR" altLang="en-US" baseline="30000" dirty="0"/>
              <a:t>파트에는 제목</a:t>
            </a:r>
            <a:r>
              <a:rPr lang="en-US" altLang="ko-KR" baseline="30000" dirty="0"/>
              <a:t>, </a:t>
            </a:r>
            <a:r>
              <a:rPr lang="ko-KR" altLang="en-US" baseline="30000" dirty="0"/>
              <a:t>주제</a:t>
            </a:r>
            <a:r>
              <a:rPr lang="en-US" altLang="ko-KR" baseline="30000" dirty="0"/>
              <a:t>, </a:t>
            </a:r>
            <a:r>
              <a:rPr lang="ko-KR" altLang="en-US" baseline="30000" dirty="0" err="1"/>
              <a:t>만든이</a:t>
            </a:r>
            <a:r>
              <a:rPr lang="ko-KR" altLang="en-US" baseline="30000" dirty="0"/>
              <a:t> 등 사용자가 문서를 식별하기 위해 입력한일반적인 문서 속성이 저장됩니다</a:t>
            </a:r>
            <a:r>
              <a:rPr lang="en-US" altLang="ko-KR" baseline="30000" dirty="0"/>
              <a:t>.</a:t>
            </a:r>
            <a:endParaRPr lang="ko-KR" altLang="en-US" baseline="30000" dirty="0"/>
          </a:p>
          <a:p>
            <a:pPr marL="0" indent="0">
              <a:lnSpc>
                <a:spcPct val="90000"/>
              </a:lnSpc>
              <a:buNone/>
            </a:pPr>
            <a:endParaRPr lang="ko-KR" altLang="ko-Kore-KR" sz="2200" dirty="0"/>
          </a:p>
          <a:p>
            <a:pPr marL="0" indent="0">
              <a:lnSpc>
                <a:spcPct val="90000"/>
              </a:lnSpc>
              <a:buNone/>
            </a:pPr>
            <a:br>
              <a:rPr lang="ko-KR" altLang="ko-Kore-KR" sz="2200" dirty="0"/>
            </a:br>
            <a:endParaRPr lang="ko-KR" altLang="ko-Kore-KR" sz="2200" dirty="0"/>
          </a:p>
        </p:txBody>
      </p:sp>
    </p:spTree>
    <p:extLst>
      <p:ext uri="{BB962C8B-B14F-4D97-AF65-F5344CB8AC3E}">
        <p14:creationId xmlns:p14="http://schemas.microsoft.com/office/powerpoint/2010/main" val="626843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97B088-EFA9-AE41-9D3B-51AC65E64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OOXML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ko-KR" altLang="ko-Kore-KR" sz="4000" dirty="0">
                <a:solidFill>
                  <a:schemeClr val="bg1"/>
                </a:solidFill>
              </a:rPr>
              <a:t>파</a:t>
            </a:r>
            <a:r>
              <a:rPr lang="ko-KR" altLang="en-US" sz="4000" dirty="0">
                <a:solidFill>
                  <a:schemeClr val="bg1"/>
                </a:solidFill>
              </a:rPr>
              <a:t>일 </a:t>
            </a:r>
            <a:r>
              <a:rPr lang="ko-KR" altLang="ko-Kore-KR" sz="4000" dirty="0">
                <a:solidFill>
                  <a:schemeClr val="bg1"/>
                </a:solidFill>
              </a:rPr>
              <a:t>구조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ko-KR" altLang="en-US" sz="4000" dirty="0">
                <a:solidFill>
                  <a:schemeClr val="bg1"/>
                </a:solidFill>
              </a:rPr>
              <a:t>알아보기</a:t>
            </a:r>
            <a:endParaRPr kumimoji="1" lang="ko-Kore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02DE3-83AB-254B-B6A8-1B87E32E0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118" y="1143000"/>
            <a:ext cx="5919503" cy="5900738"/>
          </a:xfrm>
        </p:spPr>
        <p:txBody>
          <a:bodyPr>
            <a:normAutofit fontScale="47500" lnSpcReduction="20000"/>
          </a:bodyPr>
          <a:lstStyle/>
          <a:p>
            <a:r>
              <a:rPr lang="en" altLang="ko-Kore-KR" sz="3800" b="1" dirty="0" err="1"/>
              <a:t>app.xml</a:t>
            </a:r>
            <a:r>
              <a:rPr lang="en" altLang="ko-Kore-KR" sz="3800" b="1" dirty="0"/>
              <a:t> </a:t>
            </a:r>
          </a:p>
          <a:p>
            <a:pPr lvl="1">
              <a:lnSpc>
                <a:spcPct val="120000"/>
              </a:lnSpc>
            </a:pPr>
            <a:r>
              <a:rPr lang="en" altLang="ko-Kore-KR" sz="3800" dirty="0" err="1"/>
              <a:t>app.xml</a:t>
            </a:r>
            <a:r>
              <a:rPr lang="en" altLang="ko-Kore-KR" sz="3800" dirty="0"/>
              <a:t> </a:t>
            </a:r>
            <a:r>
              <a:rPr lang="ko-KR" altLang="en-US" sz="3800" dirty="0"/>
              <a:t>파트는 페이지 수</a:t>
            </a:r>
            <a:r>
              <a:rPr lang="en-US" altLang="ko-KR" sz="3800" dirty="0"/>
              <a:t>, </a:t>
            </a:r>
            <a:r>
              <a:rPr lang="ko-KR" altLang="en-US" sz="3800" dirty="0"/>
              <a:t>텍스트 줄 수</a:t>
            </a:r>
            <a:r>
              <a:rPr lang="en-US" altLang="ko-KR" sz="3800" dirty="0"/>
              <a:t>, </a:t>
            </a:r>
            <a:r>
              <a:rPr lang="ko-KR" altLang="en-US" sz="3800" dirty="0"/>
              <a:t>응용 프로그램 버전 등 응용 프로그램 수준의</a:t>
            </a:r>
            <a:r>
              <a:rPr lang="en-US" altLang="ko-KR" sz="3800" dirty="0"/>
              <a:t> </a:t>
            </a:r>
            <a:r>
              <a:rPr lang="ko-KR" altLang="en-US" sz="3800" dirty="0"/>
              <a:t>문서</a:t>
            </a:r>
            <a:r>
              <a:rPr lang="en-US" altLang="ko-KR" sz="3800" dirty="0"/>
              <a:t> </a:t>
            </a:r>
            <a:r>
              <a:rPr lang="ko-KR" altLang="en-US" sz="3800" dirty="0"/>
              <a:t>별 고유 속성으로 구성됩니다</a:t>
            </a:r>
            <a:r>
              <a:rPr lang="en-US" altLang="ko-KR" sz="3800" dirty="0"/>
              <a:t>.</a:t>
            </a:r>
          </a:p>
          <a:p>
            <a:pPr>
              <a:lnSpc>
                <a:spcPct val="120000"/>
              </a:lnSpc>
            </a:pPr>
            <a:r>
              <a:rPr lang="en" altLang="ko-Kore-KR" sz="3800" b="1" dirty="0"/>
              <a:t>word </a:t>
            </a:r>
            <a:r>
              <a:rPr lang="ko-KR" altLang="en-US" sz="3800" b="1" dirty="0"/>
              <a:t>폴더</a:t>
            </a:r>
            <a:endParaRPr lang="en-US" altLang="ko-KR" sz="3800" b="1" dirty="0"/>
          </a:p>
          <a:p>
            <a:pPr lvl="1">
              <a:lnSpc>
                <a:spcPct val="120000"/>
              </a:lnSpc>
            </a:pPr>
            <a:r>
              <a:rPr lang="ko-KR" altLang="en-US" sz="3800" dirty="0"/>
              <a:t>대부분의 콘텐츠</a:t>
            </a:r>
            <a:r>
              <a:rPr lang="en-US" altLang="ko-KR" sz="3800" dirty="0"/>
              <a:t> </a:t>
            </a:r>
            <a:r>
              <a:rPr lang="ko-KR" altLang="en-US" sz="3800" dirty="0"/>
              <a:t>별 파트는 </a:t>
            </a:r>
            <a:r>
              <a:rPr lang="en" altLang="ko-Kore-KR" sz="3800" dirty="0"/>
              <a:t>word </a:t>
            </a:r>
            <a:r>
              <a:rPr lang="ko-KR" altLang="en-US" sz="3800" dirty="0"/>
              <a:t>하위 폴더에 들어 있습니다</a:t>
            </a:r>
            <a:r>
              <a:rPr lang="en-US" altLang="ko-KR" sz="3800" dirty="0"/>
              <a:t>.</a:t>
            </a:r>
            <a:r>
              <a:rPr lang="ko-KR" altLang="en-US" sz="3800" dirty="0"/>
              <a:t> 이 폴더에도 </a:t>
            </a:r>
            <a:r>
              <a:rPr lang="en-US" altLang="ko-KR" sz="3800" dirty="0"/>
              <a:t>_</a:t>
            </a:r>
            <a:r>
              <a:rPr lang="en" altLang="ko-Kore-KR" sz="3800" dirty="0" err="1"/>
              <a:t>rels</a:t>
            </a:r>
            <a:r>
              <a:rPr lang="en" altLang="ko-Kore-KR" sz="3800" dirty="0"/>
              <a:t> </a:t>
            </a:r>
            <a:r>
              <a:rPr lang="ko-KR" altLang="en-US" sz="3800" dirty="0"/>
              <a:t>라는 관계 하위 폴더가 있습니다</a:t>
            </a:r>
            <a:r>
              <a:rPr lang="en-US" altLang="ko-KR" sz="3800" dirty="0"/>
              <a:t>.</a:t>
            </a:r>
            <a:endParaRPr lang="ko-KR" altLang="en-US" sz="3800" dirty="0"/>
          </a:p>
          <a:p>
            <a:pPr marL="0" indent="0">
              <a:buNone/>
            </a:pPr>
            <a:r>
              <a:rPr lang="en-US" altLang="ko-KR" sz="3800" b="1" dirty="0"/>
              <a:t>	_</a:t>
            </a:r>
            <a:r>
              <a:rPr lang="en" altLang="ko-Kore-KR" sz="3800" b="1" dirty="0" err="1"/>
              <a:t>rels</a:t>
            </a:r>
            <a:r>
              <a:rPr lang="en" altLang="ko-Kore-KR" sz="3800" b="1" dirty="0"/>
              <a:t> </a:t>
            </a:r>
            <a:r>
              <a:rPr lang="ko-KR" altLang="en-US" sz="3800" b="1" dirty="0"/>
              <a:t>폴더</a:t>
            </a:r>
            <a:endParaRPr lang="ko-KR" altLang="en-US" sz="3800" dirty="0"/>
          </a:p>
          <a:p>
            <a:pPr lvl="1">
              <a:lnSpc>
                <a:spcPct val="120000"/>
              </a:lnSpc>
            </a:pPr>
            <a:r>
              <a:rPr lang="en-US" altLang="ko-KR" sz="3800" dirty="0"/>
              <a:t>.</a:t>
            </a:r>
            <a:r>
              <a:rPr lang="ko-KR" altLang="en-US" sz="3800" dirty="0"/>
              <a:t> </a:t>
            </a:r>
            <a:r>
              <a:rPr lang="en-US" altLang="ko-KR" sz="3800" dirty="0"/>
              <a:t>_</a:t>
            </a:r>
            <a:r>
              <a:rPr lang="en" altLang="ko-Kore-KR" sz="3800" dirty="0" err="1"/>
              <a:t>rels</a:t>
            </a:r>
            <a:r>
              <a:rPr lang="en" altLang="ko-Kore-KR" sz="3800" dirty="0"/>
              <a:t> </a:t>
            </a:r>
            <a:r>
              <a:rPr lang="ko-KR" altLang="en-US" sz="3800" dirty="0"/>
              <a:t>하위 폴더에서 모든 문서 파트를 연결하는 데 사용되는 관계는 </a:t>
            </a:r>
            <a:r>
              <a:rPr lang="en" altLang="ko-Kore-KR" sz="3800" dirty="0" err="1"/>
              <a:t>document.xml.rels</a:t>
            </a:r>
            <a:r>
              <a:rPr lang="ko-KR" altLang="en-US" sz="3800" dirty="0"/>
              <a:t>라는 파트에 있습니다</a:t>
            </a:r>
            <a:r>
              <a:rPr lang="en-US" altLang="ko-KR" sz="3800" dirty="0"/>
              <a:t>.</a:t>
            </a:r>
          </a:p>
          <a:p>
            <a:pPr marL="0" indent="0">
              <a:buNone/>
            </a:pPr>
            <a:r>
              <a:rPr lang="en" altLang="ko-Kore-KR" sz="3800" b="1" dirty="0"/>
              <a:t>	</a:t>
            </a:r>
            <a:r>
              <a:rPr lang="en" altLang="ko-Kore-KR" sz="3800" b="1" dirty="0" err="1"/>
              <a:t>custom.xml</a:t>
            </a:r>
            <a:endParaRPr lang="en" altLang="ko-Kore-KR" sz="3800" b="1" dirty="0"/>
          </a:p>
          <a:p>
            <a:pPr lvl="1">
              <a:lnSpc>
                <a:spcPct val="120000"/>
              </a:lnSpc>
            </a:pPr>
            <a:r>
              <a:rPr lang="en" altLang="ko-Kore-KR" sz="3800" dirty="0" err="1"/>
              <a:t>custom.xml</a:t>
            </a:r>
            <a:r>
              <a:rPr lang="en" altLang="ko-Kore-KR" sz="3800" dirty="0"/>
              <a:t> </a:t>
            </a:r>
            <a:r>
              <a:rPr lang="ko-KR" altLang="en-US" sz="3800" dirty="0"/>
              <a:t>파트에는 사용자나 개발자에 의해</a:t>
            </a:r>
            <a:r>
              <a:rPr lang="en-US" altLang="ko-KR" sz="3800" dirty="0"/>
              <a:t>, </a:t>
            </a:r>
            <a:r>
              <a:rPr lang="ko-KR" altLang="en-US" sz="3800" dirty="0"/>
              <a:t>또는 사용자 지정 논리를 통해 문서에</a:t>
            </a:r>
            <a:r>
              <a:rPr lang="en" altLang="ko-KR" sz="3800" dirty="0"/>
              <a:t> </a:t>
            </a:r>
            <a:r>
              <a:rPr lang="ko-KR" altLang="en-US" sz="3800" dirty="0"/>
              <a:t>추가된 모든 사용자 지정 문서 속성이 들어 있습니다</a:t>
            </a:r>
            <a:r>
              <a:rPr lang="en-US" altLang="ko-KR" sz="3800" dirty="0"/>
              <a:t>.</a:t>
            </a:r>
            <a:endParaRPr lang="ko-KR" altLang="en-US" sz="3800" dirty="0"/>
          </a:p>
          <a:p>
            <a:pPr lvl="1"/>
            <a:endParaRPr lang="en-US" altLang="ko-KR" sz="2000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5179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D68478-8F74-D243-82BF-BA71C73C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OOXML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ko-KR" altLang="ko-Kore-KR" sz="4000" dirty="0">
                <a:solidFill>
                  <a:schemeClr val="bg1"/>
                </a:solidFill>
              </a:rPr>
              <a:t>파</a:t>
            </a:r>
            <a:r>
              <a:rPr lang="ko-KR" altLang="en-US" sz="4000" dirty="0">
                <a:solidFill>
                  <a:schemeClr val="bg1"/>
                </a:solidFill>
              </a:rPr>
              <a:t>일 </a:t>
            </a:r>
            <a:r>
              <a:rPr lang="ko-KR" altLang="ko-Kore-KR" sz="4000" dirty="0">
                <a:solidFill>
                  <a:schemeClr val="bg1"/>
                </a:solidFill>
              </a:rPr>
              <a:t>구조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ko-KR" altLang="en-US" sz="4000" dirty="0">
                <a:solidFill>
                  <a:schemeClr val="bg1"/>
                </a:solidFill>
              </a:rPr>
              <a:t>알아보기</a:t>
            </a:r>
            <a:endParaRPr kumimoji="1" lang="ko-Kore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C40C8-CA92-894D-BA72-5C8DEF268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509" y="1143000"/>
            <a:ext cx="5919503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/>
          </a:p>
          <a:p>
            <a:r>
              <a:rPr lang="en" altLang="ko-Kore-KR" sz="1800" b="1" dirty="0" err="1"/>
              <a:t>styles.xml</a:t>
            </a:r>
            <a:r>
              <a:rPr lang="en" altLang="ko-Kore-KR" sz="1800" b="1" dirty="0"/>
              <a:t> 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ko-KR" altLang="en-US" sz="1800" dirty="0"/>
              <a:t>이 파일에는 문서에 사용할 수 있는 </a:t>
            </a:r>
            <a:r>
              <a:rPr lang="ko-KR" altLang="en-US" sz="1800" dirty="0" err="1"/>
              <a:t>강조색</a:t>
            </a:r>
            <a:r>
              <a:rPr lang="ko-KR" altLang="en-US" sz="1800" dirty="0"/>
              <a:t> 및 </a:t>
            </a:r>
            <a:r>
              <a:rPr lang="en-US" altLang="ko-KR" sz="1800" dirty="0"/>
              <a:t>	</a:t>
            </a:r>
            <a:r>
              <a:rPr lang="ko-KR" altLang="en-US" sz="1800" dirty="0"/>
              <a:t>음영 목록이 들어 있습니다</a:t>
            </a:r>
            <a:r>
              <a:rPr lang="en-US" altLang="ko-KR" sz="1800" dirty="0"/>
              <a:t>.</a:t>
            </a:r>
          </a:p>
          <a:p>
            <a:r>
              <a:rPr lang="en" altLang="ko-Kore-KR" sz="1800" b="1" dirty="0" err="1"/>
              <a:t>document.xml</a:t>
            </a:r>
            <a:r>
              <a:rPr lang="en" altLang="ko-Kore-KR" sz="1800" b="1" dirty="0"/>
              <a:t> </a:t>
            </a:r>
          </a:p>
          <a:p>
            <a:pPr marL="0" indent="0">
              <a:buNone/>
            </a:pPr>
            <a:r>
              <a:rPr lang="en" altLang="ko-Kore-KR" sz="1800" dirty="0"/>
              <a:t>	</a:t>
            </a:r>
            <a:r>
              <a:rPr lang="en" altLang="ko-Kore-KR" sz="1800" dirty="0" err="1"/>
              <a:t>document.xml</a:t>
            </a:r>
            <a:r>
              <a:rPr lang="en" altLang="ko-Kore-KR" sz="1800" dirty="0"/>
              <a:t> </a:t>
            </a:r>
            <a:r>
              <a:rPr lang="ko-KR" altLang="en-US" sz="1800" dirty="0"/>
              <a:t>파트에는 문서의 본문을 </a:t>
            </a:r>
            <a:r>
              <a:rPr lang="en-US" altLang="ko-KR" sz="1800" dirty="0"/>
              <a:t>	</a:t>
            </a:r>
            <a:r>
              <a:rPr lang="ko-KR" altLang="en-US" sz="1800" dirty="0"/>
              <a:t>구성하는 텍스트가 들어 있습니다</a:t>
            </a:r>
            <a:r>
              <a:rPr lang="en-US" altLang="ko-KR" sz="1800" dirty="0"/>
              <a:t>.</a:t>
            </a:r>
          </a:p>
          <a:p>
            <a:r>
              <a:rPr lang="en" altLang="ko-Kore-KR" sz="1800" b="1" dirty="0" err="1"/>
              <a:t>fontTable.xml</a:t>
            </a:r>
            <a:r>
              <a:rPr lang="en" altLang="ko-Kore-KR" sz="1800" b="1" dirty="0"/>
              <a:t> </a:t>
            </a:r>
          </a:p>
          <a:p>
            <a:pPr marL="0" indent="0">
              <a:buNone/>
            </a:pPr>
            <a:r>
              <a:rPr lang="en" altLang="ko-Kore-KR" sz="1800" dirty="0"/>
              <a:t>	</a:t>
            </a:r>
            <a:r>
              <a:rPr lang="en" altLang="ko-Kore-KR" sz="1800" dirty="0" err="1"/>
              <a:t>fontTable.xml</a:t>
            </a:r>
            <a:r>
              <a:rPr lang="en" altLang="ko-Kore-KR" sz="1800" dirty="0"/>
              <a:t> </a:t>
            </a:r>
            <a:r>
              <a:rPr lang="ko-KR" altLang="en-US" sz="1800" dirty="0"/>
              <a:t>파트에는 문서의 글꼴 설정이 들어 </a:t>
            </a:r>
            <a:r>
              <a:rPr lang="en-US" altLang="ko-KR" sz="1800" dirty="0"/>
              <a:t>	</a:t>
            </a:r>
            <a:r>
              <a:rPr lang="ko-KR" altLang="en-US" sz="1800" dirty="0"/>
              <a:t>있습니다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br>
              <a:rPr lang="en-US" altLang="ko-KR" sz="2400" dirty="0"/>
            </a:b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9728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62E083-4AC5-9742-B0BD-C2585AA3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912" y="1010920"/>
            <a:ext cx="5919503" cy="4907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sz="2300" dirty="0"/>
              <a:t>문서에 포함되지 않는 기능을 나타내는 다른 파트는 생략할 수 있습니다</a:t>
            </a:r>
            <a:r>
              <a:rPr lang="en-US" altLang="ko-KR" sz="2300" dirty="0"/>
              <a:t>.</a:t>
            </a:r>
          </a:p>
          <a:p>
            <a:endParaRPr lang="en-US" altLang="ko-KR" sz="2300" dirty="0"/>
          </a:p>
          <a:p>
            <a:r>
              <a:rPr lang="ko-KR" altLang="en-US" sz="2300" dirty="0"/>
              <a:t>이러한 파트에는 설명</a:t>
            </a:r>
            <a:r>
              <a:rPr lang="en-US" altLang="ko-KR" sz="2300" dirty="0"/>
              <a:t>, </a:t>
            </a:r>
            <a:r>
              <a:rPr lang="ko-KR" altLang="en-US" sz="2300" dirty="0"/>
              <a:t>머리글 파트</a:t>
            </a:r>
            <a:r>
              <a:rPr lang="en-US" altLang="ko-KR" sz="2300" dirty="0"/>
              <a:t>, </a:t>
            </a:r>
            <a:r>
              <a:rPr lang="ko-KR" altLang="en-US" sz="2300" dirty="0"/>
              <a:t>바닥글 파트 등 </a:t>
            </a:r>
            <a:r>
              <a:rPr lang="en" altLang="ko-Kore-KR" sz="2300" dirty="0"/>
              <a:t>Word </a:t>
            </a:r>
            <a:r>
              <a:rPr lang="ko-KR" altLang="en-US" sz="2300" dirty="0"/>
              <a:t>문서에 선택적으로 사용되는 모든 파트가 포함됩니다</a:t>
            </a:r>
            <a:r>
              <a:rPr lang="en-US" altLang="ko-KR" sz="2300" dirty="0"/>
              <a:t>.</a:t>
            </a:r>
          </a:p>
          <a:p>
            <a:endParaRPr lang="en-US" altLang="ko-KR" sz="2300" dirty="0"/>
          </a:p>
          <a:p>
            <a:r>
              <a:rPr lang="ko-KR" altLang="en-US" sz="2300" dirty="0"/>
              <a:t>따라서 사용되지 않는 파트를 건너뛸 수 있으므로 문서 구조를 쉽게 탐색할 수가 있습니다</a:t>
            </a:r>
            <a:r>
              <a:rPr lang="en-US" altLang="ko-KR" sz="2300" dirty="0"/>
              <a:t>.</a:t>
            </a:r>
            <a:endParaRPr lang="ko-KR" altLang="en-US" sz="2300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9C41963A-7EDB-9F49-8870-5A8733AD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1646238"/>
            <a:ext cx="35242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OOXML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ko-Kore-KR" dirty="0">
                <a:solidFill>
                  <a:schemeClr val="bg1"/>
                </a:solidFill>
              </a:rPr>
              <a:t>파</a:t>
            </a:r>
            <a:r>
              <a:rPr lang="ko-KR" altLang="en-US" dirty="0">
                <a:solidFill>
                  <a:schemeClr val="bg1"/>
                </a:solidFill>
              </a:rPr>
              <a:t>일 </a:t>
            </a:r>
            <a:r>
              <a:rPr lang="ko-KR" altLang="ko-Kore-KR" dirty="0">
                <a:solidFill>
                  <a:schemeClr val="bg1"/>
                </a:solidFill>
              </a:rPr>
              <a:t>구조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알아보기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2692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4DB7E-89F6-DF43-8B8F-A24F9A39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참고한 사이트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4F11C-0041-BE44-9F42-A2380C57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https://helloworld-88.tistory.com/67</a:t>
            </a:r>
            <a:endParaRPr kumimoji="1" lang="en-US" altLang="ko-KR" dirty="0"/>
          </a:p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officeopenxml.com</a:t>
            </a:r>
            <a:r>
              <a:rPr kumimoji="1" lang="en" altLang="ko-Kore-KR" dirty="0"/>
              <a:t>/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www.linux.co.kr</a:t>
            </a:r>
            <a:r>
              <a:rPr kumimoji="1" lang="en" altLang="ko-Kore-KR" dirty="0"/>
              <a:t>/home2/board/</a:t>
            </a:r>
            <a:r>
              <a:rPr kumimoji="1" lang="en" altLang="ko-Kore-KR" dirty="0" err="1"/>
              <a:t>subbs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board.php?bo_table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lecture&amp;wr_id</a:t>
            </a:r>
            <a:r>
              <a:rPr kumimoji="1" lang="en" altLang="ko-Kore-KR" dirty="0"/>
              <a:t>=1389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5435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2270</TotalTime>
  <Words>879</Words>
  <Application>Microsoft Macintosh PowerPoint</Application>
  <PresentationFormat>와이드스크린</PresentationFormat>
  <Paragraphs>90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Century Gothic</vt:lpstr>
      <vt:lpstr>Wingdings 3</vt:lpstr>
      <vt:lpstr>이온</vt:lpstr>
      <vt:lpstr>OOXML 구조분석 </vt:lpstr>
      <vt:lpstr>OOXML 파악하기</vt:lpstr>
      <vt:lpstr>OOXML 파악하기</vt:lpstr>
      <vt:lpstr>OOXML 파악하기</vt:lpstr>
      <vt:lpstr>OOXML 파일 구조 알아보기</vt:lpstr>
      <vt:lpstr>OOXML 파일 구조 알아보기</vt:lpstr>
      <vt:lpstr>OOXML 파일 구조 알아보기</vt:lpstr>
      <vt:lpstr>OOXML 파일 구조 알아보기</vt:lpstr>
      <vt:lpstr>참고한 사이트</vt:lpstr>
      <vt:lpstr>OOXML 파싱해보기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ppt1과 ppt2 의 차이점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Ooxml 구조분석 </dc:title>
  <dc:creator>김진수(학부생-정보보안암호수학과)</dc:creator>
  <cp:lastModifiedBy>김진수(학부생-정보보안암호수학과)</cp:lastModifiedBy>
  <cp:revision>7</cp:revision>
  <dcterms:created xsi:type="dcterms:W3CDTF">2021-02-16T08:50:41Z</dcterms:created>
  <dcterms:modified xsi:type="dcterms:W3CDTF">2021-02-19T02:01:42Z</dcterms:modified>
</cp:coreProperties>
</file>